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8BE-2AD6-4E20-9CD8-3172B67B9125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41966-A42F-4EC9-AD2C-2601BE1D9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91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8BE-2AD6-4E20-9CD8-3172B67B9125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41966-A42F-4EC9-AD2C-2601BE1D9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38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8BE-2AD6-4E20-9CD8-3172B67B9125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41966-A42F-4EC9-AD2C-2601BE1D9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40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8BE-2AD6-4E20-9CD8-3172B67B9125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41966-A42F-4EC9-AD2C-2601BE1D9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7656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8BE-2AD6-4E20-9CD8-3172B67B9125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41966-A42F-4EC9-AD2C-2601BE1D9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58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8BE-2AD6-4E20-9CD8-3172B67B9125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41966-A42F-4EC9-AD2C-2601BE1D9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78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8BE-2AD6-4E20-9CD8-3172B67B9125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41966-A42F-4EC9-AD2C-2601BE1D9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118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8BE-2AD6-4E20-9CD8-3172B67B9125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41966-A42F-4EC9-AD2C-2601BE1D9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4424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8BE-2AD6-4E20-9CD8-3172B67B9125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41966-A42F-4EC9-AD2C-2601BE1D9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997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8BE-2AD6-4E20-9CD8-3172B67B9125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41966-A42F-4EC9-AD2C-2601BE1D9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71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D98BE-2AD6-4E20-9CD8-3172B67B9125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41966-A42F-4EC9-AD2C-2601BE1D9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187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D98BE-2AD6-4E20-9CD8-3172B67B9125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41966-A42F-4EC9-AD2C-2601BE1D97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27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sene@for.pari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  <a:ln w="63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fr-FR" sz="2800" dirty="0" smtClean="0">
                <a:solidFill>
                  <a:schemeClr val="accent1"/>
                </a:solidFill>
              </a:rPr>
              <a:t>Etude « </a:t>
            </a:r>
            <a:r>
              <a:rPr lang="fr-FR" sz="2800" dirty="0" err="1" smtClean="0">
                <a:solidFill>
                  <a:schemeClr val="accent1"/>
                </a:solidFill>
              </a:rPr>
              <a:t>ToMaOHo</a:t>
            </a:r>
            <a:r>
              <a:rPr lang="fr-FR" sz="2800" dirty="0" smtClean="0">
                <a:solidFill>
                  <a:schemeClr val="accent1"/>
                </a:solidFill>
              </a:rPr>
              <a:t> » 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1600" i="1" dirty="0" smtClean="0"/>
              <a:t>(</a:t>
            </a:r>
            <a:r>
              <a:rPr lang="fr-FR" sz="1600" i="1" dirty="0" err="1" smtClean="0">
                <a:solidFill>
                  <a:schemeClr val="accent2"/>
                </a:solidFill>
              </a:rPr>
              <a:t>To</a:t>
            </a:r>
            <a:r>
              <a:rPr lang="fr-FR" sz="1600" i="1" dirty="0" err="1" smtClean="0"/>
              <a:t>cilizumab</a:t>
            </a:r>
            <a:r>
              <a:rPr lang="fr-FR" sz="1600" i="1" dirty="0" smtClean="0"/>
              <a:t> dans les </a:t>
            </a:r>
            <a:r>
              <a:rPr lang="fr-FR" sz="1600" i="1" dirty="0" smtClean="0">
                <a:solidFill>
                  <a:schemeClr val="accent2"/>
                </a:solidFill>
              </a:rPr>
              <a:t>Ma</a:t>
            </a:r>
            <a:r>
              <a:rPr lang="fr-FR" sz="1600" i="1" dirty="0" smtClean="0"/>
              <a:t>nifestations </a:t>
            </a:r>
            <a:r>
              <a:rPr lang="fr-FR" sz="1600" i="1" dirty="0" smtClean="0">
                <a:solidFill>
                  <a:schemeClr val="accent2"/>
                </a:solidFill>
              </a:rPr>
              <a:t>O</a:t>
            </a:r>
            <a:r>
              <a:rPr lang="fr-FR" sz="1600" i="1" dirty="0" smtClean="0"/>
              <a:t>phtalmologiques de la maladie de </a:t>
            </a:r>
            <a:r>
              <a:rPr lang="fr-FR" sz="1600" i="1" dirty="0" smtClean="0">
                <a:solidFill>
                  <a:schemeClr val="accent2"/>
                </a:solidFill>
              </a:rPr>
              <a:t>Ho</a:t>
            </a:r>
            <a:r>
              <a:rPr lang="fr-FR" sz="1600" i="1" dirty="0" smtClean="0"/>
              <a:t>rton)</a:t>
            </a:r>
            <a:endParaRPr lang="fr-FR" sz="1600" i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3469982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fr-FR" sz="3300" i="1" dirty="0" smtClean="0">
                <a:solidFill>
                  <a:schemeClr val="accent2"/>
                </a:solidFill>
              </a:rPr>
              <a:t>Rationnel</a:t>
            </a:r>
            <a:r>
              <a:rPr lang="fr-FR" sz="3300" dirty="0" smtClean="0"/>
              <a:t>: </a:t>
            </a:r>
            <a:r>
              <a:rPr lang="fr-FR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efficacité du </a:t>
            </a:r>
            <a:r>
              <a:rPr lang="fr-FR" sz="33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tocilizumab</a:t>
            </a:r>
            <a:r>
              <a:rPr lang="fr-FR" sz="33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dans le traitement d’induction et d’entretien de la maladie de Horton                                                              </a:t>
            </a:r>
            <a:r>
              <a:rPr lang="fr-FR" sz="1900" dirty="0" err="1" smtClean="0"/>
              <a:t>Villiger</a:t>
            </a:r>
            <a:r>
              <a:rPr lang="fr-FR" sz="1900" dirty="0" smtClean="0"/>
              <a:t> </a:t>
            </a:r>
            <a:r>
              <a:rPr lang="fr-FR" sz="1900" i="1" dirty="0" smtClean="0"/>
              <a:t>et al </a:t>
            </a:r>
            <a:r>
              <a:rPr lang="fr-FR" sz="1900" dirty="0" smtClean="0"/>
              <a:t>Lancet 2016 ; Stone </a:t>
            </a:r>
            <a:r>
              <a:rPr lang="fr-FR" sz="1900" i="1" dirty="0" smtClean="0"/>
              <a:t>et al. </a:t>
            </a:r>
            <a:r>
              <a:rPr lang="fr-FR" sz="1900" dirty="0" smtClean="0"/>
              <a:t>NEJM 2017</a:t>
            </a:r>
            <a:endParaRPr lang="fr-FR" dirty="0" smtClean="0"/>
          </a:p>
          <a:p>
            <a:pPr algn="just"/>
            <a:endParaRPr lang="fr-FR" dirty="0" smtClean="0">
              <a:solidFill>
                <a:schemeClr val="accent2"/>
              </a:solidFill>
            </a:endParaRPr>
          </a:p>
          <a:p>
            <a:pPr algn="just"/>
            <a:r>
              <a:rPr lang="fr-FR" i="1" dirty="0" smtClean="0">
                <a:solidFill>
                  <a:schemeClr val="accent2"/>
                </a:solidFill>
              </a:rPr>
              <a:t>Problématique</a:t>
            </a:r>
            <a:r>
              <a:rPr lang="fr-FR" dirty="0" smtClean="0"/>
              <a:t>: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l’ajout de </a:t>
            </a: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tocilizumab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au traitement « conventionnel » améliore-t-il le pronostic visuel des manifestations ophtalmologiques sévères de la maladie de Horton?</a:t>
            </a:r>
          </a:p>
          <a:p>
            <a:pPr algn="just"/>
            <a:endParaRPr lang="fr-FR" dirty="0" smtClean="0"/>
          </a:p>
          <a:p>
            <a:pPr algn="just"/>
            <a:r>
              <a:rPr lang="fr-FR" i="1" dirty="0" smtClean="0">
                <a:solidFill>
                  <a:schemeClr val="accent2"/>
                </a:solidFill>
              </a:rPr>
              <a:t>Méthodes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étude rétrospective, multicentrique, comparative</a:t>
            </a:r>
          </a:p>
          <a:p>
            <a:pPr lvl="1" algn="just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Recueil des données sur </a:t>
            </a: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eCRF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sécurisé</a:t>
            </a:r>
          </a:p>
          <a:p>
            <a:pPr lvl="1" algn="just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Critères d’inclusion : patients avec manifestations ophtalmologiques sévères de maladie de Horton, traités par </a:t>
            </a: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tocilizumab</a:t>
            </a:r>
            <a:endParaRPr lang="fr-F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algn="just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Critères de jugement (au diagnostic et à la fin du suivi)</a:t>
            </a:r>
          </a:p>
          <a:p>
            <a:pPr lvl="2" algn="just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Primaire : acuité visuelle</a:t>
            </a:r>
          </a:p>
          <a:p>
            <a:pPr lvl="2" algn="just"/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Secondaire : champ visuel, épaisseur RNFL</a:t>
            </a:r>
          </a:p>
          <a:p>
            <a:pPr algn="just"/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407364" y="96887"/>
            <a:ext cx="1932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smtClean="0"/>
              <a:t>APPEL A OBSERVATIONS</a:t>
            </a:r>
            <a:endParaRPr lang="fr-FR" sz="1400" i="1" dirty="0"/>
          </a:p>
        </p:txBody>
      </p:sp>
      <p:pic>
        <p:nvPicPr>
          <p:cNvPr id="1026" name="Picture 2" descr="U:\FOR\Image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4329" y="5487369"/>
            <a:ext cx="1071967" cy="96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ce réservé du contenu 2"/>
          <p:cNvSpPr txBox="1">
            <a:spLocks/>
          </p:cNvSpPr>
          <p:nvPr/>
        </p:nvSpPr>
        <p:spPr>
          <a:xfrm>
            <a:off x="457200" y="5373216"/>
            <a:ext cx="8229600" cy="12961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1800" i="1" dirty="0" smtClean="0">
                <a:solidFill>
                  <a:schemeClr val="accent2"/>
                </a:solidFill>
              </a:rPr>
              <a:t>Contact</a:t>
            </a:r>
            <a:r>
              <a:rPr lang="fr-FR" sz="1800" dirty="0" smtClean="0"/>
              <a:t> : </a:t>
            </a:r>
            <a:r>
              <a:rPr lang="fr-FR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Dr Thomas SENÉ (</a:t>
            </a:r>
            <a:r>
              <a:rPr lang="fr-FR" sz="1800" dirty="0" err="1" smtClean="0">
                <a:hlinkClick r:id="rId3"/>
              </a:rPr>
              <a:t>tsene@for.paris</a:t>
            </a:r>
            <a:r>
              <a:rPr lang="fr-FR" sz="1800" dirty="0" smtClean="0"/>
              <a:t>)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Service de Médecine Interne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Fondation Ophtalmologique Adolphe de Rothschild – PARIS</a:t>
            </a:r>
          </a:p>
        </p:txBody>
      </p:sp>
      <p:pic>
        <p:nvPicPr>
          <p:cNvPr id="1028" name="Picture 4" descr="Résultat d’images pour fondation rothschil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0556" y="5479915"/>
            <a:ext cx="1131884" cy="973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4759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62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Etude « ToMaOHo »  (Tocilizumab dans les Manifestations Ophtalmologiques de la maladie de Horton)</vt:lpstr>
    </vt:vector>
  </TitlesOfParts>
  <Company>Fondation Ophtalmologique A. de Rothschild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Appel à observations  Etude « ToMaOHo »  (Tocilizumab dans les Manifestations Ophtalmologiques de la maladie de Horton)</dc:title>
  <dc:creator>Thomas SENE</dc:creator>
  <cp:lastModifiedBy>TRAD Georges-Selim</cp:lastModifiedBy>
  <cp:revision>4</cp:revision>
  <dcterms:created xsi:type="dcterms:W3CDTF">2017-11-14T18:19:49Z</dcterms:created>
  <dcterms:modified xsi:type="dcterms:W3CDTF">2017-11-14T18:47:05Z</dcterms:modified>
</cp:coreProperties>
</file>